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62" r:id="rId5"/>
    <p:sldId id="257" r:id="rId6"/>
    <p:sldId id="264" r:id="rId7"/>
    <p:sldId id="265" r:id="rId8"/>
    <p:sldId id="267" r:id="rId9"/>
    <p:sldId id="269" r:id="rId10"/>
    <p:sldId id="271" r:id="rId11"/>
    <p:sldId id="275" r:id="rId12"/>
    <p:sldId id="276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009296-B42E-4DC6-8B53-C6AC7A370A2B}" v="10" dt="2022-12-06T22:02:48.683"/>
    <p1510:client id="{4CCEDCAA-1F7A-4889-B451-B755038A166A}" v="5" dt="2022-12-06T22:00:26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92FE2-85D6-3844-9CFE-3074C9412A22}" type="datetimeFigureOut">
              <a:rPr lang="en-US" smtClean="0"/>
              <a:t>7/28/23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EC71F-A628-0841-9258-63C7FB514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6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DDAB-6505-7F4B-B5CE-2DD662003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6ECCAC-1BD1-0E42-A4FF-F1A8140D2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0E289-8B61-7B40-9B6A-47E8FAFF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2FB05-6F03-1541-B111-F05AD9DC3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3CAFD-0E76-0C43-855F-D2024DC9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2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3005E-784D-FF42-8581-57B6906A1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896E67-BB04-DE43-975C-288482E73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40AAD-E8D5-0C48-A8F2-18802BACC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35548-3AE7-C94E-B029-DF60CFDD8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AA9D4-40A9-D142-A611-6F8753DF9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0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412D0-485A-BF43-B7FE-EE3E26910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50318-48B4-FC40-A63E-D18D96602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954F3-1765-3343-AF91-99509151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3B632-0777-8D45-9EBA-0F58FA80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AFEF-52B8-074C-A05B-EFCB412E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9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9772-4A50-2544-8F73-01484B733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7A25D-7B8F-C64E-A0A7-B2AFBB203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CE548-4563-DE4B-BD28-34B8288E8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5F535-94C1-F14F-B969-FBF160B5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388DA-D2C1-C740-91CC-DD83E672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0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4E0E5-1A3E-1544-BD07-A0910724C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5B108-9774-7B4F-8F98-175BF3BE2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9537D-9965-3A40-BDB6-6E071CCCB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37AD2-8203-E64E-A251-AF73817D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EAE62-2B5C-F74B-8CBC-987269BBF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4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D17B6-5D56-614A-8724-0D495463C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F56C5-9C1E-D143-A861-BC84211F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EE08C-653D-854D-ABB8-5E06E690D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115F2-2BA2-E84F-B6F8-09F9510B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A15F4-F86C-FB4B-B80C-5E97FAA3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FF8B0-3D17-B54C-8457-22CE6860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3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316C8-2E92-4F41-A2C3-38CA22665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44677-6564-E248-8CB5-55B5E9924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B50949-92A2-C14E-ADDD-4BCAABF6B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62D3A-FA00-CF45-8EA5-771475126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7386CA-5410-2540-9288-B4CF595911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CC03FC-AE8C-1443-B91B-D3F27E2DE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65F94-D797-414F-ACE1-2EB9824E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C1015-6FE9-164A-B1E8-DF0780E3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3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434A9-0EB5-B043-AEDF-D03BC90D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2B4FC2-A502-2440-9F47-A1219963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CF7BA-72C7-A844-96AA-31E04850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AF3ED-498D-384A-872E-696FCB66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2B9164-FFEC-CD49-A684-121E4DA2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E20FE0-ACFF-554B-86D2-00B79A450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374B5-6BEF-D94A-830D-44A53B65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6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97055-ECC0-DE49-8096-714C0B3F4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DBC16-DC54-4F4D-863E-F6F67368A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FFB44-43BD-AB4E-85F3-F91F8B005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08809-D513-D749-9D6E-6B44BF19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D3EF8-0994-384F-83FE-32E4DA07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0FBB4-B2B9-474B-9EED-AD43A912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D8BE-0E4D-F547-A4D4-3E9284ED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EE211-56AE-8F43-85A7-1AE01A514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77954-CFFA-A24A-AB86-DF67D9626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0ACF8-50A0-7744-AA61-B5DE891F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002EF-0593-CD4C-B721-8BD11B6C0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725D4-57C6-704D-BA06-1C0E5678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7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EDDD6-7DF3-8140-A85C-456659AC0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5BB1C-246C-7649-B8E6-19BBFEF5E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F7A9D-11C2-EC49-8318-34800926F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8D426-960F-FF4A-ADF8-EC9A235E73FE}" type="datetimeFigureOut">
              <a:rPr lang="en-US" smtClean="0"/>
              <a:t>7/28/23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32A52-1971-2B41-B22F-605955D816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59407-0F2C-C74B-9AFD-2FA792CE7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E527C-83D6-CB42-8AC3-721ED0C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A picture containing device, drawing&#10;&#10;Description automatically generated">
            <a:extLst>
              <a:ext uri="{FF2B5EF4-FFF2-40B4-BE49-F238E27FC236}">
                <a16:creationId xmlns:a16="http://schemas.microsoft.com/office/drawing/2014/main" id="{74115694-36E3-4540-AFEB-31EEF349E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50FC60-EA02-AE4C-A0A5-07027B423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74" y="327089"/>
            <a:ext cx="2999828" cy="143991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C717FC0-0168-7548-A25B-6DE1C17EEDDD}"/>
              </a:ext>
            </a:extLst>
          </p:cNvPr>
          <p:cNvSpPr txBox="1"/>
          <p:nvPr/>
        </p:nvSpPr>
        <p:spPr>
          <a:xfrm>
            <a:off x="171939" y="3852247"/>
            <a:ext cx="5802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300" dirty="0">
                <a:solidFill>
                  <a:schemeClr val="bg1">
                    <a:lumMod val="50000"/>
                  </a:schemeClr>
                </a:solidFill>
                <a:latin typeface="Minion Pro Bold Display" panose="02040503050306020203" pitchFamily="18" charset="0"/>
              </a:rPr>
              <a:t>Active Listening and Cooperative Communication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78BCD1-E87B-3547-A604-2E70724A286D}"/>
              </a:ext>
            </a:extLst>
          </p:cNvPr>
          <p:cNvSpPr txBox="1"/>
          <p:nvPr/>
        </p:nvSpPr>
        <p:spPr>
          <a:xfrm>
            <a:off x="171939" y="6326978"/>
            <a:ext cx="7719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Minion Pro" panose="02040503050306020203" pitchFamily="18" charset="0"/>
              </a:rPr>
              <a:t>Leading Change, Building Peace, Pursuing Justice</a:t>
            </a:r>
            <a:endParaRPr lang="en-US" sz="2400" b="1" spc="300" dirty="0">
              <a:solidFill>
                <a:schemeClr val="bg1">
                  <a:lumMod val="50000"/>
                </a:schemeClr>
              </a:solidFill>
              <a:latin typeface="Minion Pro" panose="020405030503060202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C92B28-6BA1-4E9C-9C49-0C7DE308FEB4}"/>
              </a:ext>
            </a:extLst>
          </p:cNvPr>
          <p:cNvSpPr txBox="1"/>
          <p:nvPr/>
        </p:nvSpPr>
        <p:spPr>
          <a:xfrm>
            <a:off x="171939" y="2333522"/>
            <a:ext cx="51207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How to Defuse “The Blues"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1E24B4-EA2F-A9EC-53D2-5462BF3D720D}"/>
              </a:ext>
            </a:extLst>
          </p:cNvPr>
          <p:cNvSpPr txBox="1"/>
          <p:nvPr/>
        </p:nvSpPr>
        <p:spPr>
          <a:xfrm>
            <a:off x="171939" y="4777475"/>
            <a:ext cx="437712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Julie Rouge</a:t>
            </a:r>
          </a:p>
        </p:txBody>
      </p:sp>
    </p:spTree>
    <p:extLst>
      <p:ext uri="{BB962C8B-B14F-4D97-AF65-F5344CB8AC3E}">
        <p14:creationId xmlns:p14="http://schemas.microsoft.com/office/powerpoint/2010/main" val="15123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mirror, umbrella&#10;&#10;Description automatically generated">
            <a:extLst>
              <a:ext uri="{FF2B5EF4-FFF2-40B4-BE49-F238E27FC236}">
                <a16:creationId xmlns:a16="http://schemas.microsoft.com/office/drawing/2014/main" id="{5FECE2A7-6091-B04A-84A2-4B0E831D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44772" y="364475"/>
            <a:ext cx="68071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Asking Open Questions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44774" y="2113944"/>
            <a:ext cx="8413146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Open questions cannot be answered with a yes or no, they are intended to 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</a:rPr>
              <a:t>open up 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discussion and expand an understanding of the issues.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Probing questions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Clarifying questions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Justifying questions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Consequential questions</a:t>
            </a:r>
            <a:endParaRPr lang="en-US" sz="2400" b="0" i="0" dirty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en-US" sz="24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E8EFC-476C-5F18-AA50-55757A41C629}"/>
              </a:ext>
            </a:extLst>
          </p:cNvPr>
          <p:cNvSpPr txBox="1"/>
          <p:nvPr/>
        </p:nvSpPr>
        <p:spPr>
          <a:xfrm>
            <a:off x="344774" y="1066297"/>
            <a:ext cx="7417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300" dirty="0">
                <a:solidFill>
                  <a:schemeClr val="bg1">
                    <a:lumMod val="50000"/>
                  </a:schemeClr>
                </a:solidFill>
                <a:latin typeface="Minion Pro Bold Display" panose="02040503050306020203" pitchFamily="18" charset="0"/>
              </a:rPr>
              <a:t>Communication is greatly impaired or enhanced by what you say </a:t>
            </a:r>
          </a:p>
        </p:txBody>
      </p:sp>
    </p:spTree>
    <p:extLst>
      <p:ext uri="{BB962C8B-B14F-4D97-AF65-F5344CB8AC3E}">
        <p14:creationId xmlns:p14="http://schemas.microsoft.com/office/powerpoint/2010/main" val="4019382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B3CAEDC-2FDA-214F-B50F-F45F5851C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A2F547-BF53-0D4B-A7BD-7662DC65D283}"/>
              </a:ext>
            </a:extLst>
          </p:cNvPr>
          <p:cNvSpPr txBox="1"/>
          <p:nvPr/>
        </p:nvSpPr>
        <p:spPr>
          <a:xfrm>
            <a:off x="344774" y="454162"/>
            <a:ext cx="79297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Examples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24DB69-E628-43FF-8AB0-0086A1F23029}"/>
              </a:ext>
            </a:extLst>
          </p:cNvPr>
          <p:cNvSpPr txBox="1"/>
          <p:nvPr/>
        </p:nvSpPr>
        <p:spPr>
          <a:xfrm>
            <a:off x="473765" y="1830522"/>
            <a:ext cx="2841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/>
            <a:r>
              <a:rPr lang="en-US" b="1" i="0" dirty="0">
                <a:effectLst/>
              </a:rPr>
              <a:t>Basic Strategies</a:t>
            </a:r>
            <a:r>
              <a:rPr lang="en-US" b="0" i="0" dirty="0">
                <a:effectLst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Paraphrasing​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Openness​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Agreement Stating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18EA7C-A751-1F02-889B-B2965A06A616}"/>
              </a:ext>
            </a:extLst>
          </p:cNvPr>
          <p:cNvSpPr txBox="1"/>
          <p:nvPr/>
        </p:nvSpPr>
        <p:spPr>
          <a:xfrm>
            <a:off x="2752377" y="1830522"/>
            <a:ext cx="3770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Probing Questions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Calibri" panose="020F0502020204030204" pitchFamily="34" charset="0"/>
              </a:rPr>
              <a:t>What about this concerns you most?​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Calibri" panose="020F0502020204030204" pitchFamily="34" charset="0"/>
              </a:rPr>
              <a:t>Tell me more about how you feel?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3A9F1E-9C53-3786-2DA0-770FADF794DE}"/>
              </a:ext>
            </a:extLst>
          </p:cNvPr>
          <p:cNvSpPr txBox="1"/>
          <p:nvPr/>
        </p:nvSpPr>
        <p:spPr>
          <a:xfrm>
            <a:off x="6825816" y="1745282"/>
            <a:ext cx="332402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/>
            <a:r>
              <a:rPr lang="en-US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Clarifying Questions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Calibri" panose="020F0502020204030204" pitchFamily="34" charset="0"/>
              </a:rPr>
              <a:t>When you say “the event”, what event are you referring to?​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Calibri" panose="020F0502020204030204" pitchFamily="34" charset="0"/>
              </a:rPr>
              <a:t>You mentioned “they”, who specifically do you mean?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ctr" rtl="0" fontAlgn="base"/>
            <a:endParaRPr lang="en-US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AB6CBC-1F96-18CB-DE6F-ACF46D825421}"/>
              </a:ext>
            </a:extLst>
          </p:cNvPr>
          <p:cNvSpPr txBox="1"/>
          <p:nvPr/>
        </p:nvSpPr>
        <p:spPr>
          <a:xfrm>
            <a:off x="344774" y="3821348"/>
            <a:ext cx="4059204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rtl="0" fontAlgn="base"/>
            <a:r>
              <a:rPr lang="en-US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Justifying Questions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Earlier you said… and now I hear you saying…, how are you moving forward?​</a:t>
            </a:r>
            <a:endParaRPr lang="en-US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What I heard you say doesn’t match my understanding</a:t>
            </a:r>
            <a:r>
              <a:rPr lang="en-US" dirty="0">
                <a:solidFill>
                  <a:srgbClr val="444444"/>
                </a:solidFill>
                <a:latin typeface="Calibri" panose="020F0502020204030204" pitchFamily="34" charset="0"/>
              </a:rPr>
              <a:t>.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 Can you help me with my confusion?​</a:t>
            </a:r>
            <a:endParaRPr lang="en-US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F60CD5-C411-F2DB-5865-C32A3DF9BC15}"/>
              </a:ext>
            </a:extLst>
          </p:cNvPr>
          <p:cNvSpPr txBox="1"/>
          <p:nvPr/>
        </p:nvSpPr>
        <p:spPr>
          <a:xfrm>
            <a:off x="5679440" y="3834018"/>
            <a:ext cx="3211287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rtl="0" fontAlgn="base"/>
            <a:r>
              <a:rPr lang="en-US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Consequential Questions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How do you think your current plan will change the outcome?​</a:t>
            </a:r>
            <a:endParaRPr lang="en-US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What might the downside of your approach be?</a:t>
            </a:r>
            <a:endParaRPr lang="en-US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221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B3CAEDC-2FDA-214F-B50F-F45F5851C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62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A2F547-BF53-0D4B-A7BD-7662DC65D283}"/>
              </a:ext>
            </a:extLst>
          </p:cNvPr>
          <p:cNvSpPr txBox="1"/>
          <p:nvPr/>
        </p:nvSpPr>
        <p:spPr>
          <a:xfrm>
            <a:off x="344774" y="399734"/>
            <a:ext cx="79297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Let’s Practice!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43C57E-910A-CCE6-97B1-18565C2DEE8E}"/>
              </a:ext>
            </a:extLst>
          </p:cNvPr>
          <p:cNvSpPr txBox="1"/>
          <p:nvPr/>
        </p:nvSpPr>
        <p:spPr>
          <a:xfrm>
            <a:off x="344774" y="1749469"/>
            <a:ext cx="8882743" cy="2805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 In groups of 3, have one person talking about a time they felt unfairly treated and why it bothers them. Have one person practice as the cooperative listener using the strategies and one person an observer.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 After 2 minutes rotate positions, and now have someone listen</a:t>
            </a:r>
            <a:endParaRPr lang="en-US" sz="24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796AAF-9D9D-AA81-318A-6D8E36E76A9D}"/>
              </a:ext>
            </a:extLst>
          </p:cNvPr>
          <p:cNvSpPr txBox="1"/>
          <p:nvPr/>
        </p:nvSpPr>
        <p:spPr>
          <a:xfrm>
            <a:off x="344774" y="1066297"/>
            <a:ext cx="7417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300" dirty="0">
                <a:solidFill>
                  <a:schemeClr val="bg1">
                    <a:lumMod val="50000"/>
                  </a:schemeClr>
                </a:solidFill>
                <a:latin typeface="Minion Pro Bold Display" panose="02040503050306020203" pitchFamily="18" charset="0"/>
              </a:rPr>
              <a:t>Cooperative Communication Exercise </a:t>
            </a:r>
          </a:p>
        </p:txBody>
      </p:sp>
    </p:spTree>
    <p:extLst>
      <p:ext uri="{BB962C8B-B14F-4D97-AF65-F5344CB8AC3E}">
        <p14:creationId xmlns:p14="http://schemas.microsoft.com/office/powerpoint/2010/main" val="1186859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mirror, umbrella&#10;&#10;Description automatically generated">
            <a:extLst>
              <a:ext uri="{FF2B5EF4-FFF2-40B4-BE49-F238E27FC236}">
                <a16:creationId xmlns:a16="http://schemas.microsoft.com/office/drawing/2014/main" id="{5FECE2A7-6091-B04A-84A2-4B0E831D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44774" y="519477"/>
            <a:ext cx="65806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Debrief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44773" y="1623449"/>
            <a:ext cx="6580682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Do you have any impressions?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Did any strategies feel natural? Did any strategies feel unfamiliar or challenging? 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Are you aware of people in your life using these strategies?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Can you think of a moment in your life when using these strategies could have positively changed the outcome of a conversation or situation? What strategies could have helped?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004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mirror, umbrella&#10;&#10;Description automatically generated">
            <a:extLst>
              <a:ext uri="{FF2B5EF4-FFF2-40B4-BE49-F238E27FC236}">
                <a16:creationId xmlns:a16="http://schemas.microsoft.com/office/drawing/2014/main" id="{5FECE2A7-6091-B04A-84A2-4B0E831D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44774" y="519477"/>
            <a:ext cx="65806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You &amp; Your Impact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44773" y="2395357"/>
            <a:ext cx="755825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Do I have a position in this conversation?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What are my intentions/goals?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Am I carrying any baggage?  What experiences have I had that might influence my perspective?</a:t>
            </a:r>
          </a:p>
          <a:p>
            <a:endParaRPr lang="en-US" sz="2000" dirty="0"/>
          </a:p>
          <a:p>
            <a:r>
              <a:rPr lang="en-US" sz="2000" dirty="0"/>
              <a:t>What you say and do can make or break a conversation. </a:t>
            </a:r>
          </a:p>
          <a:p>
            <a:endParaRPr lang="en-US" sz="2000" dirty="0"/>
          </a:p>
          <a:p>
            <a:r>
              <a:rPr lang="en-US" sz="2000" dirty="0"/>
              <a:t>It is essential that you have the tools to manage and not damage</a:t>
            </a:r>
          </a:p>
          <a:p>
            <a:r>
              <a:rPr lang="en-US" sz="2000" dirty="0"/>
              <a:t> the tone of the conversation.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FA2E1A-C9C6-B042-944E-4E7E595CED00}"/>
              </a:ext>
            </a:extLst>
          </p:cNvPr>
          <p:cNvSpPr txBox="1"/>
          <p:nvPr/>
        </p:nvSpPr>
        <p:spPr>
          <a:xfrm>
            <a:off x="344773" y="1366868"/>
            <a:ext cx="7394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300" dirty="0">
                <a:solidFill>
                  <a:schemeClr val="bg1">
                    <a:lumMod val="50000"/>
                  </a:schemeClr>
                </a:solidFill>
                <a:latin typeface="Minion Pro Bold Display" panose="02040503050306020203" pitchFamily="18" charset="0"/>
              </a:rPr>
              <a:t>What are you bringing to the conversation? </a:t>
            </a:r>
          </a:p>
        </p:txBody>
      </p:sp>
    </p:spTree>
    <p:extLst>
      <p:ext uri="{BB962C8B-B14F-4D97-AF65-F5344CB8AC3E}">
        <p14:creationId xmlns:p14="http://schemas.microsoft.com/office/powerpoint/2010/main" val="91014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6CC661A2-7157-BA4B-9F43-AC8849CEF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44773" y="519477"/>
            <a:ext cx="79936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Body Language and Nonverbal Signals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41925" y="2026468"/>
            <a:ext cx="11986993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50-90% of communication is body language. (Business Insider)​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Why? Consider some nonverbal signals you observe/respond to.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Some things to consider in yourself: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F61F06-74A3-690F-0F00-E65580CA031C}"/>
              </a:ext>
            </a:extLst>
          </p:cNvPr>
          <p:cNvSpPr txBox="1"/>
          <p:nvPr/>
        </p:nvSpPr>
        <p:spPr>
          <a:xfrm>
            <a:off x="5234496" y="3205302"/>
            <a:ext cx="5591331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Eye contact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Posture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Hand Placement and Gestures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Proximity/Usage of Space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Facial Expressions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Tone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467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97CFBA-5D78-01FA-F64E-B37458FED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135"/>
            <a:ext cx="12192000" cy="68579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44773" y="407166"/>
            <a:ext cx="7993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Listening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19792" y="1176607"/>
            <a:ext cx="5591331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One key step into creating a good atmosphere for difficult conversations lies in listening skills. 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Active listening </a:t>
            </a:r>
            <a:r>
              <a:rPr lang="en-US" sz="2400" dirty="0"/>
              <a:t>means not only hearing what someone says but also proactively piecing together the message they are trying to convey. </a:t>
            </a:r>
            <a:r>
              <a:rPr lang="en-US" sz="2400" b="1" dirty="0"/>
              <a:t>This requires prioritizing the person’s message before your own opinions while they are speaking</a:t>
            </a:r>
            <a:r>
              <a:rPr lang="en-US" sz="24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F61F06-74A3-690F-0F00-E65580CA031C}"/>
              </a:ext>
            </a:extLst>
          </p:cNvPr>
          <p:cNvSpPr txBox="1"/>
          <p:nvPr/>
        </p:nvSpPr>
        <p:spPr>
          <a:xfrm>
            <a:off x="6255897" y="1188971"/>
            <a:ext cx="4412104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Asking for clarification when needed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Leaving plenty of space for the person to elaborate/return to the topic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Not interrupting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Having </a:t>
            </a:r>
            <a:r>
              <a:rPr lang="en-US" sz="2400" b="1" dirty="0"/>
              <a:t>respect</a:t>
            </a:r>
            <a:r>
              <a:rPr lang="en-US" sz="2400" dirty="0"/>
              <a:t> for the other person </a:t>
            </a:r>
            <a:r>
              <a:rPr lang="en-US" sz="2400" i="1" dirty="0"/>
              <a:t>regardless of their views</a:t>
            </a:r>
            <a:r>
              <a:rPr lang="en-US" sz="2400" dirty="0"/>
              <a:t>.​</a:t>
            </a:r>
          </a:p>
        </p:txBody>
      </p:sp>
    </p:spTree>
    <p:extLst>
      <p:ext uri="{BB962C8B-B14F-4D97-AF65-F5344CB8AC3E}">
        <p14:creationId xmlns:p14="http://schemas.microsoft.com/office/powerpoint/2010/main" val="3787074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mirror, umbrella&#10;&#10;Description automatically generated">
            <a:extLst>
              <a:ext uri="{FF2B5EF4-FFF2-40B4-BE49-F238E27FC236}">
                <a16:creationId xmlns:a16="http://schemas.microsoft.com/office/drawing/2014/main" id="{5FECE2A7-6091-B04A-84A2-4B0E831D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53333" y="364475"/>
            <a:ext cx="107113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Good and Not-So-Good Approaches to Listening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50486" y="2026468"/>
            <a:ext cx="5591331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Good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Taking genuine interest 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Allowing alternative views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Asking for clarification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Listening to learn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Open body language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Mindfully interjecting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Coming back to center</a:t>
            </a:r>
            <a:endParaRPr lang="en-US" sz="24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F61F06-74A3-690F-0F00-E65580CA031C}"/>
              </a:ext>
            </a:extLst>
          </p:cNvPr>
          <p:cNvSpPr txBox="1"/>
          <p:nvPr/>
        </p:nvSpPr>
        <p:spPr>
          <a:xfrm>
            <a:off x="6250183" y="1980474"/>
            <a:ext cx="5591331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Not so Good</a:t>
            </a:r>
          </a:p>
          <a:p>
            <a:pPr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Self-focused agenda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Limited interpretation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Making quick judgments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Listening to confront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Closed body language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Constantly interrupting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Shutting down </a:t>
            </a:r>
            <a:r>
              <a:rPr lang="en-US" sz="2400" b="0" i="0" u="none" strike="noStrike" cap="all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   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9969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B3CAEDC-2FDA-214F-B50F-F45F5851C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A2F547-BF53-0D4B-A7BD-7662DC65D283}"/>
              </a:ext>
            </a:extLst>
          </p:cNvPr>
          <p:cNvSpPr txBox="1"/>
          <p:nvPr/>
        </p:nvSpPr>
        <p:spPr>
          <a:xfrm>
            <a:off x="344774" y="454162"/>
            <a:ext cx="79297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Trouble in Listening: </a:t>
            </a:r>
          </a:p>
          <a:p>
            <a:r>
              <a:rPr lang="en-US" sz="4400" b="1" spc="300" dirty="0">
                <a:latin typeface="Minion Pro Bold Display" panose="02040503050306020203" pitchFamily="18" charset="0"/>
              </a:rPr>
              <a:t>Verbal Blockers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24DB69-E628-43FF-8AB0-0086A1F23029}"/>
              </a:ext>
            </a:extLst>
          </p:cNvPr>
          <p:cNvSpPr txBox="1"/>
          <p:nvPr/>
        </p:nvSpPr>
        <p:spPr>
          <a:xfrm>
            <a:off x="28950" y="2344758"/>
            <a:ext cx="2841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Advising</a:t>
            </a:r>
          </a:p>
          <a:p>
            <a:pPr algn="ctr"/>
            <a:r>
              <a:rPr lang="en-US" dirty="0"/>
              <a:t>Why don’t you just…..</a:t>
            </a:r>
          </a:p>
          <a:p>
            <a:pPr algn="ctr"/>
            <a:r>
              <a:rPr lang="en-US" dirty="0"/>
              <a:t>If it were me……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18EA7C-A751-1F02-889B-B2965A06A616}"/>
              </a:ext>
            </a:extLst>
          </p:cNvPr>
          <p:cNvSpPr txBox="1"/>
          <p:nvPr/>
        </p:nvSpPr>
        <p:spPr>
          <a:xfrm>
            <a:off x="3199417" y="2242188"/>
            <a:ext cx="3211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Judging</a:t>
            </a: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Don’t get so uptight about it!</a:t>
            </a:r>
          </a:p>
          <a:p>
            <a:pPr algn="ctr" rtl="0" fontAlgn="base"/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I think you’re the one  that’s got to face up to problems.</a:t>
            </a:r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3A9F1E-9C53-3786-2DA0-770FADF794DE}"/>
              </a:ext>
            </a:extLst>
          </p:cNvPr>
          <p:cNvSpPr txBox="1"/>
          <p:nvPr/>
        </p:nvSpPr>
        <p:spPr>
          <a:xfrm>
            <a:off x="7150936" y="2285271"/>
            <a:ext cx="312776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US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Reassuring/Minimizing</a:t>
            </a: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Don’t worry about it. Just trust yourself. You’ll do fine.​ </a:t>
            </a:r>
          </a:p>
          <a:p>
            <a:pPr algn="ctr" rtl="0" fontAlgn="base"/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Cheer up. A month from now,  things will look different.​</a:t>
            </a:r>
          </a:p>
          <a:p>
            <a:pPr algn="ctr" rtl="0" fontAlgn="base"/>
            <a:endParaRPr lang="en-US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AB6CBC-1F96-18CB-DE6F-ACF46D825421}"/>
              </a:ext>
            </a:extLst>
          </p:cNvPr>
          <p:cNvSpPr txBox="1"/>
          <p:nvPr/>
        </p:nvSpPr>
        <p:spPr>
          <a:xfrm>
            <a:off x="1264477" y="4417090"/>
            <a:ext cx="3211287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rtl="0" fontAlgn="base"/>
            <a:r>
              <a:rPr lang="en-US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Analyzing</a:t>
            </a: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What’s really bothering you is…</a:t>
            </a:r>
          </a:p>
          <a:p>
            <a:pPr algn="ctr" rtl="0" fontAlgn="base"/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Your insecurities are coming through. That’s why your being so sensitive.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F60CD5-C411-F2DB-5865-C32A3DF9BC15}"/>
              </a:ext>
            </a:extLst>
          </p:cNvPr>
          <p:cNvSpPr txBox="1"/>
          <p:nvPr/>
        </p:nvSpPr>
        <p:spPr>
          <a:xfrm>
            <a:off x="5262264" y="4396975"/>
            <a:ext cx="3211287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rtl="0" fontAlgn="base"/>
            <a:r>
              <a:rPr lang="en-US" b="1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Questioning </a:t>
            </a: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Why did you do that? </a:t>
            </a:r>
          </a:p>
          <a:p>
            <a:pPr algn="ctr" rtl="0" fontAlgn="base"/>
            <a:endParaRPr lang="en-US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pPr algn="ctr" rtl="0" fontAlgn="base"/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Have you considered just forgiving him? </a:t>
            </a:r>
          </a:p>
        </p:txBody>
      </p:sp>
    </p:spTree>
    <p:extLst>
      <p:ext uri="{BB962C8B-B14F-4D97-AF65-F5344CB8AC3E}">
        <p14:creationId xmlns:p14="http://schemas.microsoft.com/office/powerpoint/2010/main" val="287048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B3CAEDC-2FDA-214F-B50F-F45F5851C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62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A2F547-BF53-0D4B-A7BD-7662DC65D283}"/>
              </a:ext>
            </a:extLst>
          </p:cNvPr>
          <p:cNvSpPr txBox="1"/>
          <p:nvPr/>
        </p:nvSpPr>
        <p:spPr>
          <a:xfrm>
            <a:off x="344774" y="399734"/>
            <a:ext cx="79297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Let’s Practice!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43C57E-910A-CCE6-97B1-18565C2DEE8E}"/>
              </a:ext>
            </a:extLst>
          </p:cNvPr>
          <p:cNvSpPr txBox="1"/>
          <p:nvPr/>
        </p:nvSpPr>
        <p:spPr>
          <a:xfrm>
            <a:off x="344774" y="1749469"/>
            <a:ext cx="8882743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Verbal blocker exercise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In groups of 3, have one person talking about a pet peeve and why it bothers them; one person using the verbal blockers or similar phrases; and a third person observing. 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After 2 minutes rotate positions, and now have someone listen without using the blockers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Verbal Blockers: </a:t>
            </a:r>
          </a:p>
          <a:p>
            <a:pPr algn="l" rtl="0" fontAlgn="base">
              <a:lnSpc>
                <a:spcPct val="150000"/>
              </a:lnSpc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Advising, Judging, Reassuring/Minimizing, Analyzing, Questioning </a:t>
            </a:r>
          </a:p>
        </p:txBody>
      </p:sp>
    </p:spTree>
    <p:extLst>
      <p:ext uri="{BB962C8B-B14F-4D97-AF65-F5344CB8AC3E}">
        <p14:creationId xmlns:p14="http://schemas.microsoft.com/office/powerpoint/2010/main" val="417733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mirror, umbrella&#10;&#10;Description automatically generated">
            <a:extLst>
              <a:ext uri="{FF2B5EF4-FFF2-40B4-BE49-F238E27FC236}">
                <a16:creationId xmlns:a16="http://schemas.microsoft.com/office/drawing/2014/main" id="{5FECE2A7-6091-B04A-84A2-4B0E831D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44774" y="519477"/>
            <a:ext cx="65806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Debrief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44773" y="1623449"/>
            <a:ext cx="6580682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First impressions?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What felt different using blockers vs. not using blockers?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Did one method feel more natural than another? Did anything feel unfamiliar or challenging?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Can you think of a time when you or someone else used verbal blockers? How might the situation have changed if active listening had been used instead? 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lnSpc>
                <a:spcPct val="150000"/>
              </a:lnSpc>
            </a:pPr>
            <a:endParaRPr lang="en-US" sz="28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723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97CFBA-5D78-01FA-F64E-B37458FED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135"/>
            <a:ext cx="12192000" cy="68579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17DB5E-0590-4143-BA9F-180967D94DBF}"/>
              </a:ext>
            </a:extLst>
          </p:cNvPr>
          <p:cNvSpPr txBox="1"/>
          <p:nvPr/>
        </p:nvSpPr>
        <p:spPr>
          <a:xfrm>
            <a:off x="344773" y="407166"/>
            <a:ext cx="79936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300" dirty="0">
                <a:latin typeface="Minion Pro Bold Display" panose="02040503050306020203" pitchFamily="18" charset="0"/>
              </a:rPr>
              <a:t>Cooperative Communication Skills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14D727-017D-EF4F-A8E4-38E0C42FDB9A}"/>
              </a:ext>
            </a:extLst>
          </p:cNvPr>
          <p:cNvSpPr txBox="1"/>
          <p:nvPr/>
        </p:nvSpPr>
        <p:spPr>
          <a:xfrm>
            <a:off x="344773" y="1853716"/>
            <a:ext cx="7716768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Paraphrasing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Focus on speaker, e.g. “You’re saying…”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Restate briefly their point in your own words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Reflect content and feeling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Communicating openness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“Say more about…” “can you give me a specific example”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Agreement  stating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Acknowledging points where there is agreement 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“I can see what you are saying about…”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7057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55d110-3b78-4ebd-ad0d-1ce9793ed70a" xsi:nil="true"/>
    <lcf76f155ced4ddcb4097134ff3c332f xmlns="51d94aa2-3e42-488e-b26e-7c61188246d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BE4C8141838B4CB8BB9CED0FB0644C" ma:contentTypeVersion="11" ma:contentTypeDescription="Create a new document." ma:contentTypeScope="" ma:versionID="e15bf9e6873f49f9756e9a7bded3cd3c">
  <xsd:schema xmlns:xsd="http://www.w3.org/2001/XMLSchema" xmlns:xs="http://www.w3.org/2001/XMLSchema" xmlns:p="http://schemas.microsoft.com/office/2006/metadata/properties" xmlns:ns2="51d94aa2-3e42-488e-b26e-7c61188246d3" xmlns:ns3="bc55d110-3b78-4ebd-ad0d-1ce9793ed70a" targetNamespace="http://schemas.microsoft.com/office/2006/metadata/properties" ma:root="true" ma:fieldsID="4b206f0410dead0c0cc7a18693cf6dc7" ns2:_="" ns3:_="">
    <xsd:import namespace="51d94aa2-3e42-488e-b26e-7c61188246d3"/>
    <xsd:import namespace="bc55d110-3b78-4ebd-ad0d-1ce9793ed7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94aa2-3e42-488e-b26e-7c6118824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6c1bbba-1a2d-496b-84ee-32d9150662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5d110-3b78-4ebd-ad0d-1ce9793ed70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a86ee59-3d25-4917-b195-beff8201891a}" ma:internalName="TaxCatchAll" ma:showField="CatchAllData" ma:web="bc55d110-3b78-4ebd-ad0d-1ce9793ed7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AA2FE1-45F7-434C-852E-7BA9DCAC42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EC3735-E4F3-4F32-AFA7-385A11D68B81}">
  <ds:schemaRefs>
    <ds:schemaRef ds:uri="a463f6a8-8939-4216-81e4-857e80bdd85d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e30581e6-cb9f-4d15-9ebb-d9a0993af094"/>
    <ds:schemaRef ds:uri="bc55d110-3b78-4ebd-ad0d-1ce9793ed70a"/>
    <ds:schemaRef ds:uri="51d94aa2-3e42-488e-b26e-7c61188246d3"/>
  </ds:schemaRefs>
</ds:datastoreItem>
</file>

<file path=customXml/itemProps3.xml><?xml version="1.0" encoding="utf-8"?>
<ds:datastoreItem xmlns:ds="http://schemas.openxmlformats.org/officeDocument/2006/customXml" ds:itemID="{A0FD9B6D-3FFA-43C3-B63A-FE09E5AC8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94aa2-3e42-488e-b26e-7c61188246d3"/>
    <ds:schemaRef ds:uri="bc55d110-3b78-4ebd-ad0d-1ce9793ed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8122</TotalTime>
  <Words>857</Words>
  <Application>Microsoft Macintosh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Candara</vt:lpstr>
      <vt:lpstr>Minion Pro</vt:lpstr>
      <vt:lpstr>Minion Pro Bold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Charlene Guthrie</dc:creator>
  <cp:lastModifiedBy>Fatma Jabbari</cp:lastModifiedBy>
  <cp:revision>52</cp:revision>
  <dcterms:created xsi:type="dcterms:W3CDTF">2020-06-26T16:24:18Z</dcterms:created>
  <dcterms:modified xsi:type="dcterms:W3CDTF">2023-07-28T13:38:42Z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0x010100FBBE4C8141838B4CB8BB9CED0FB0644C</vt:lpwstr>
  </property>
  <property fmtid="{D5CDD505-2E9C-101B-9397-08002B2CF9AE}" pid="3" name="MediaServiceImageTags">
    <vt:lpwstr/>
  </property>
</Properties>
</file>